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-94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BC468-80BC-48C2-AFB5-DE46349DBD4B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FE5AF-30D3-4DEC-87AE-CB4C4DE6B6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6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033E6-B7D2-4C10-AA03-39DE7FD7EA5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1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B89AD-64C1-4616-95A3-94A1F4631D1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121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B89AD-64C1-4616-95A3-94A1F4631D1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920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B89AD-64C1-4616-95A3-94A1F4631D1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947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B89AD-64C1-4616-95A3-94A1F4631D1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40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26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08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7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19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7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99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6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17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82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83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02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BB13B-4585-4CC6-B1DA-1CAB430E3C7A}" type="datetimeFigureOut">
              <a:rPr lang="fr-FR" smtClean="0"/>
              <a:t>12/01/20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4D1BB-8037-41C0-800D-9291034EAD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82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rrondir un rectangle avec un coin diagonal 25"/>
          <p:cNvSpPr/>
          <p:nvPr/>
        </p:nvSpPr>
        <p:spPr>
          <a:xfrm>
            <a:off x="7997621" y="1718285"/>
            <a:ext cx="868831" cy="755650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4270080" y="1935072"/>
            <a:ext cx="3570646" cy="4494304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7459" y="2893526"/>
            <a:ext cx="3101062" cy="3364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95" dirty="0">
                <a:solidFill>
                  <a:schemeClr val="accent6"/>
                </a:solidFill>
              </a:rPr>
              <a:t>«</a:t>
            </a:r>
            <a:r>
              <a:rPr lang="fr-FR" sz="1995" dirty="0">
                <a:solidFill>
                  <a:schemeClr val="accent6"/>
                </a:solidFill>
              </a:rPr>
              <a:t> </a:t>
            </a:r>
            <a:r>
              <a:rPr lang="fr-FR" sz="1995" b="1" dirty="0" err="1" smtClean="0">
                <a:solidFill>
                  <a:schemeClr val="accent6"/>
                </a:solidFill>
              </a:rPr>
              <a:t>MaPrimeRénov</a:t>
            </a:r>
            <a:r>
              <a:rPr lang="fr-FR" sz="1995" b="1" dirty="0" smtClean="0">
                <a:solidFill>
                  <a:schemeClr val="accent6"/>
                </a:solidFill>
              </a:rPr>
              <a:t>’</a:t>
            </a:r>
            <a:r>
              <a:rPr lang="fr-FR" sz="1995" dirty="0">
                <a:solidFill>
                  <a:schemeClr val="accent6"/>
                </a:solidFill>
              </a:rPr>
              <a:t> » </a:t>
            </a:r>
          </a:p>
          <a:p>
            <a:pPr algn="ctr"/>
            <a:endParaRPr lang="fr-FR" sz="1795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→ remplace dès le 2 janvier 2020 la prime </a:t>
            </a:r>
            <a:r>
              <a:rPr lang="fr-FR" sz="1197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Anah</a:t>
            </a:r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Agilité et le CITE</a:t>
            </a:r>
          </a:p>
          <a:p>
            <a:pPr algn="ctr"/>
            <a:endParaRPr lang="fr-FR" sz="1197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→ </a:t>
            </a:r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distribuée par l’</a:t>
            </a:r>
            <a:r>
              <a:rPr lang="fr-FR" sz="1197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Anah</a:t>
            </a:r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via une plateforme dédiée </a:t>
            </a:r>
          </a:p>
          <a:p>
            <a:pPr algn="ctr"/>
            <a:endParaRPr lang="fr-FR" sz="119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197" b="1" dirty="0" smtClean="0">
                <a:solidFill>
                  <a:schemeClr val="bg2">
                    <a:lumMod val="50000"/>
                  </a:schemeClr>
                </a:solidFill>
              </a:rPr>
              <a:t>→</a:t>
            </a:r>
            <a:r>
              <a:rPr lang="fr-FR" sz="1197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montant fixé </a:t>
            </a:r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désormais d’après la </a:t>
            </a:r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performance </a:t>
            </a:r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énergétique et </a:t>
            </a:r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selon différents critères.</a:t>
            </a:r>
          </a:p>
          <a:p>
            <a:pPr algn="ctr"/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 (logement individuel ou collectif, revenus des ménages et type de travaux </a:t>
            </a:r>
            <a:r>
              <a:rPr lang="fr-FR" sz="1047" b="1" i="1" dirty="0">
                <a:solidFill>
                  <a:schemeClr val="bg2">
                    <a:lumMod val="50000"/>
                  </a:schemeClr>
                </a:solidFill>
              </a:rPr>
              <a:t>→ 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grilles de prix définitives prévues 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en décembre)</a:t>
            </a:r>
          </a:p>
          <a:p>
            <a:pPr algn="ctr"/>
            <a:endParaRPr lang="fr-FR" sz="1047" i="1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offre cumulable avec les CEE dans la limite </a:t>
            </a:r>
            <a:r>
              <a:rPr lang="fr-F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plafonds de dépense éligibles. Priorité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aux CEE</a:t>
            </a:r>
            <a:r>
              <a:rPr lang="fr-F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sz="1795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4196" y="3362342"/>
            <a:ext cx="2600041" cy="2657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9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19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sz="1197" b="1" dirty="0" smtClean="0">
              <a:solidFill>
                <a:srgbClr val="025BBB"/>
              </a:solidFill>
            </a:endParaRPr>
          </a:p>
          <a:p>
            <a:endParaRPr lang="fr-FR" sz="1197" b="1" dirty="0">
              <a:solidFill>
                <a:srgbClr val="025BBB"/>
              </a:solidFill>
            </a:endParaRPr>
          </a:p>
          <a:p>
            <a:r>
              <a:rPr lang="fr-FR" sz="1197" b="1" dirty="0" smtClean="0">
                <a:solidFill>
                  <a:srgbClr val="025BBB"/>
                </a:solidFill>
              </a:rPr>
              <a:t>→</a:t>
            </a:r>
            <a:r>
              <a:rPr lang="fr-FR" sz="1197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b="1" dirty="0" smtClean="0">
                <a:solidFill>
                  <a:schemeClr val="accent6"/>
                </a:solidFill>
              </a:rPr>
              <a:t>Propriétaires occupants</a:t>
            </a:r>
          </a:p>
          <a:p>
            <a:endParaRPr lang="fr-FR" sz="1200" b="1" dirty="0" smtClean="0">
              <a:solidFill>
                <a:schemeClr val="accent6"/>
              </a:solidFill>
            </a:endParaRPr>
          </a:p>
          <a:p>
            <a:endParaRPr lang="fr-FR" sz="1200" b="1" dirty="0">
              <a:solidFill>
                <a:schemeClr val="accent6"/>
              </a:solidFill>
            </a:endParaRPr>
          </a:p>
          <a:p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Ménages </a:t>
            </a:r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aux revenus modestes </a:t>
            </a:r>
            <a:b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 très </a:t>
            </a:r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modestes (selon </a:t>
            </a:r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</a:t>
            </a:r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arèmes </a:t>
            </a:r>
            <a:r>
              <a:rPr lang="fr-FR" sz="1197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Anah</a:t>
            </a:r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: </a:t>
            </a:r>
            <a:r>
              <a:rPr lang="fr-FR" sz="1050" i="1" dirty="0" smtClean="0">
                <a:solidFill>
                  <a:schemeClr val="bg2">
                    <a:lumMod val="50000"/>
                  </a:schemeClr>
                </a:solidFill>
              </a:rPr>
              <a:t>le </a:t>
            </a:r>
            <a:r>
              <a:rPr lang="fr-FR" sz="1050" i="1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fr-FR" sz="1050" i="1" dirty="0" smtClean="0">
                <a:solidFill>
                  <a:schemeClr val="bg2">
                    <a:lumMod val="50000"/>
                  </a:schemeClr>
                </a:solidFill>
              </a:rPr>
              <a:t> janvier </a:t>
            </a:r>
            <a:r>
              <a:rPr lang="fr-FR" sz="1050" i="1" dirty="0">
                <a:solidFill>
                  <a:schemeClr val="bg2">
                    <a:lumMod val="50000"/>
                  </a:schemeClr>
                </a:solidFill>
              </a:rPr>
              <a:t>2020  </a:t>
            </a:r>
            <a:r>
              <a:rPr lang="fr-FR" sz="1050" i="1" dirty="0" smtClean="0">
                <a:solidFill>
                  <a:schemeClr val="bg2">
                    <a:lumMod val="50000"/>
                  </a:schemeClr>
                </a:solidFill>
              </a:rPr>
              <a:t>éligibles à </a:t>
            </a:r>
            <a:r>
              <a:rPr lang="fr-FR" sz="1050" i="1" dirty="0" err="1" smtClean="0">
                <a:solidFill>
                  <a:schemeClr val="bg2">
                    <a:lumMod val="50000"/>
                  </a:schemeClr>
                </a:solidFill>
              </a:rPr>
              <a:t>MaPrimeRénov</a:t>
            </a:r>
            <a:r>
              <a:rPr lang="fr-FR" sz="1050" i="1" dirty="0" smtClean="0">
                <a:solidFill>
                  <a:schemeClr val="bg2">
                    <a:lumMod val="50000"/>
                  </a:schemeClr>
                </a:solidFill>
              </a:rPr>
              <a:t>’.</a:t>
            </a:r>
            <a:endParaRPr lang="fr-FR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sz="119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Ménages intermédiaires (autres ménages jusqu’au 8ème </a:t>
            </a:r>
            <a:r>
              <a:rPr lang="fr-FR" sz="1197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décile de revenus)</a:t>
            </a:r>
            <a:r>
              <a:rPr lang="fr-FR" sz="1197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: 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en 2019 non 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éligibles à l’aide Agilité de 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l’</a:t>
            </a:r>
            <a:r>
              <a:rPr lang="fr-FR" sz="1047" i="1" dirty="0" err="1" smtClean="0">
                <a:solidFill>
                  <a:schemeClr val="bg2">
                    <a:lumMod val="50000"/>
                  </a:schemeClr>
                </a:solidFill>
              </a:rPr>
              <a:t>Anah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.  En 2020  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CITE 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mais sous 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forme forfaitaire. 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Il 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sera transformé 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fr-FR" sz="1047" i="1" dirty="0" err="1" smtClean="0">
                <a:solidFill>
                  <a:schemeClr val="bg2">
                    <a:lumMod val="50000"/>
                  </a:schemeClr>
                </a:solidFill>
              </a:rPr>
              <a:t>MaPrimeRénov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’ le 1er janvier 2021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endParaRPr lang="fr-FR" sz="119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Ménages aisés (9ème et 10ème déciles) </a:t>
            </a:r>
            <a:r>
              <a:rPr lang="fr-FR" sz="1197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en 2019 non 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éligibles à l’aide Agilité de l’</a:t>
            </a:r>
            <a:r>
              <a:rPr lang="fr-FR" sz="1047" i="1" dirty="0" err="1">
                <a:solidFill>
                  <a:schemeClr val="bg2">
                    <a:lumMod val="50000"/>
                  </a:schemeClr>
                </a:solidFill>
              </a:rPr>
              <a:t>Anah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fr-FR" sz="1047" i="1" dirty="0" smtClean="0">
                <a:solidFill>
                  <a:schemeClr val="bg2">
                    <a:lumMod val="50000"/>
                  </a:schemeClr>
                </a:solidFill>
              </a:rPr>
              <a:t>En 2020, CITE seulement pour l’isolation des parois opaques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. Il sera transformé en </a:t>
            </a:r>
            <a:r>
              <a:rPr lang="fr-FR" sz="1047" i="1" dirty="0" err="1">
                <a:solidFill>
                  <a:schemeClr val="bg2">
                    <a:lumMod val="50000"/>
                  </a:schemeClr>
                </a:solidFill>
              </a:rPr>
              <a:t>MaPrimeRénov</a:t>
            </a:r>
            <a:r>
              <a:rPr lang="fr-FR" sz="1047" i="1" dirty="0">
                <a:solidFill>
                  <a:schemeClr val="bg2">
                    <a:lumMod val="50000"/>
                  </a:schemeClr>
                </a:solidFill>
              </a:rPr>
              <a:t>’ le 1er janvier 2021. </a:t>
            </a:r>
            <a:endParaRPr lang="fr-FR" sz="1047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1000" i="1" dirty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1047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fr-FR" sz="1197" dirty="0">
              <a:solidFill>
                <a:schemeClr val="tx1"/>
              </a:solidFill>
            </a:endParaRPr>
          </a:p>
          <a:p>
            <a:endParaRPr lang="fr-FR" sz="1197" dirty="0">
              <a:solidFill>
                <a:schemeClr val="tx1"/>
              </a:solidFill>
            </a:endParaRPr>
          </a:p>
          <a:p>
            <a:endParaRPr lang="fr-FR" sz="1197" dirty="0">
              <a:solidFill>
                <a:schemeClr val="tx1"/>
              </a:solidFill>
            </a:endParaRPr>
          </a:p>
          <a:p>
            <a:r>
              <a:rPr lang="fr-FR" sz="1197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1197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sz="1197" dirty="0"/>
          </a:p>
          <a:p>
            <a:pPr algn="ctr"/>
            <a:endParaRPr lang="fr-FR" sz="1197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24421" y="2193269"/>
            <a:ext cx="3212406" cy="302806"/>
          </a:xfrm>
          <a:prstGeom prst="rect">
            <a:avLst/>
          </a:prstGeom>
          <a:noFill/>
          <a:ln w="2857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394" b="1" dirty="0">
                <a:solidFill>
                  <a:schemeClr val="accent2"/>
                </a:solidFill>
              </a:rPr>
              <a:t>À NOTER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5208" y="1933378"/>
            <a:ext cx="3278678" cy="4495997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8224421" y="1933378"/>
            <a:ext cx="3466231" cy="4495997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8525144" y="2545662"/>
            <a:ext cx="2864783" cy="31861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97" b="1" dirty="0" smtClean="0">
                <a:solidFill>
                  <a:schemeClr val="accent2"/>
                </a:solidFill>
              </a:rPr>
              <a:t>→</a:t>
            </a:r>
            <a:r>
              <a:rPr lang="fr-FR" sz="1197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97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Reste à charge de plusieurs k€ même pour les clients très modestes.</a:t>
            </a:r>
            <a:br>
              <a:rPr lang="fr-FR" sz="1197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sz="1197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97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Exemple  : </a:t>
            </a:r>
          </a:p>
          <a:p>
            <a:pPr marL="285719" indent="-285719">
              <a:buFont typeface="Arial" panose="020B0604020202020204" pitchFamily="34" charset="0"/>
              <a:buChar char="•"/>
            </a:pPr>
            <a:r>
              <a:rPr lang="fr-FR" sz="1197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Investissement PAC de </a:t>
            </a:r>
            <a:r>
              <a:rPr lang="fr-FR" sz="1197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12,5 </a:t>
            </a:r>
            <a:r>
              <a:rPr lang="fr-FR" sz="1197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k€ </a:t>
            </a:r>
          </a:p>
          <a:p>
            <a:pPr marL="285719" indent="-285719">
              <a:buFont typeface="Arial" panose="020B0604020202020204" pitchFamily="34" charset="0"/>
              <a:buChar char="•"/>
            </a:pPr>
            <a:r>
              <a:rPr lang="fr-FR" sz="1197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Aide CEE EDF de 5,5 k€ </a:t>
            </a:r>
          </a:p>
          <a:p>
            <a:pPr marL="285719" indent="-285719">
              <a:buFont typeface="Arial" panose="020B0604020202020204" pitchFamily="34" charset="0"/>
              <a:buChar char="•"/>
            </a:pPr>
            <a:r>
              <a:rPr lang="fr-FR" sz="1197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MaPrimeRénov</a:t>
            </a:r>
            <a:r>
              <a:rPr lang="fr-FR" sz="1197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 de </a:t>
            </a:r>
            <a:r>
              <a:rPr lang="fr-FR" sz="1197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k€</a:t>
            </a:r>
          </a:p>
          <a:p>
            <a:pPr marL="285719" indent="-285719">
              <a:buFont typeface="Arial" panose="020B0604020202020204" pitchFamily="34" charset="0"/>
              <a:buChar char="•"/>
            </a:pPr>
            <a:r>
              <a:rPr lang="fr-FR" sz="1197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Reste à charge </a:t>
            </a:r>
            <a:r>
              <a:rPr lang="fr-FR" sz="1197" i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fr-FR" sz="1197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97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fr-FR" sz="1197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r>
              <a:rPr lang="fr-FR" sz="1197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€</a:t>
            </a:r>
          </a:p>
          <a:p>
            <a:pPr marL="285719" indent="-285719">
              <a:buFont typeface="Arial" panose="020B0604020202020204" pitchFamily="34" charset="0"/>
              <a:buChar char="•"/>
            </a:pPr>
            <a:endParaRPr lang="fr-FR" sz="1197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19" indent="-285719">
              <a:buFont typeface="Arial" panose="020B0604020202020204" pitchFamily="34" charset="0"/>
              <a:buChar char="•"/>
            </a:pPr>
            <a:endParaRPr lang="fr-FR" sz="1197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19" indent="-285719">
              <a:buFont typeface="Arial" panose="020B0604020202020204" pitchFamily="34" charset="0"/>
              <a:buChar char="•"/>
            </a:pPr>
            <a:endParaRPr lang="fr-FR" sz="1197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66327" y="2068376"/>
            <a:ext cx="2132484" cy="237743"/>
          </a:xfrm>
          <a:prstGeom prst="rect">
            <a:avLst/>
          </a:prstGeom>
          <a:noFill/>
          <a:ln w="2857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394" b="1" dirty="0">
                <a:solidFill>
                  <a:srgbClr val="025BBB"/>
                </a:solidFill>
              </a:rPr>
              <a:t>POUR QUI ?</a:t>
            </a:r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481236" y="1897650"/>
            <a:ext cx="677737" cy="606372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38" y="1696620"/>
            <a:ext cx="782118" cy="782118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52" y="-32721"/>
            <a:ext cx="12191296" cy="1414948"/>
          </a:xfrm>
          <a:prstGeom prst="rect">
            <a:avLst/>
          </a:prstGeom>
          <a:solidFill>
            <a:srgbClr val="001A70"/>
          </a:solidFill>
          <a:ln>
            <a:solidFill>
              <a:srgbClr val="001A7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>
              <a:solidFill>
                <a:srgbClr val="EFEFEF"/>
              </a:solidFill>
            </a:endParaRPr>
          </a:p>
        </p:txBody>
      </p:sp>
      <p:sp>
        <p:nvSpPr>
          <p:cNvPr id="25" name="Titre 3"/>
          <p:cNvSpPr txBox="1">
            <a:spLocks/>
          </p:cNvSpPr>
          <p:nvPr/>
        </p:nvSpPr>
        <p:spPr>
          <a:xfrm>
            <a:off x="352" y="294906"/>
            <a:ext cx="12191296" cy="61551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fr-FR" sz="4000" dirty="0">
                <a:solidFill>
                  <a:schemeClr val="bg1"/>
                </a:solidFill>
              </a:rPr>
              <a:t>CITE </a:t>
            </a:r>
            <a:r>
              <a:rPr lang="fr-FR" sz="4000" dirty="0" smtClean="0">
                <a:solidFill>
                  <a:schemeClr val="bg1"/>
                </a:solidFill>
              </a:rPr>
              <a:t>– MAPRIMERENOV’ </a:t>
            </a:r>
            <a:endParaRPr lang="fr-FR" sz="4000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80" y="1968205"/>
            <a:ext cx="1440578" cy="753791"/>
          </a:xfrm>
          <a:prstGeom prst="rect">
            <a:avLst/>
          </a:prstGeom>
        </p:spPr>
      </p:pic>
      <p:sp>
        <p:nvSpPr>
          <p:cNvPr id="23" name="Arrondir un rectangle avec un coin diagonal 22"/>
          <p:cNvSpPr/>
          <p:nvPr/>
        </p:nvSpPr>
        <p:spPr>
          <a:xfrm>
            <a:off x="3970696" y="1748372"/>
            <a:ext cx="868831" cy="755650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34925" t="2426" r="35849" b="68347"/>
          <a:stretch/>
        </p:blipFill>
        <p:spPr>
          <a:xfrm>
            <a:off x="4258619" y="1722686"/>
            <a:ext cx="707718" cy="70771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8794" y="2991295"/>
            <a:ext cx="709895" cy="57249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7"/>
          <a:srcRect b="13417"/>
          <a:stretch/>
        </p:blipFill>
        <p:spPr>
          <a:xfrm>
            <a:off x="4477852" y="3963687"/>
            <a:ext cx="580957" cy="50301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8"/>
          <a:srcRect r="12655"/>
          <a:stretch/>
        </p:blipFill>
        <p:spPr>
          <a:xfrm>
            <a:off x="4459167" y="5164129"/>
            <a:ext cx="618325" cy="601370"/>
          </a:xfrm>
          <a:prstGeom prst="rect">
            <a:avLst/>
          </a:prstGeom>
        </p:spPr>
      </p:pic>
      <p:sp>
        <p:nvSpPr>
          <p:cNvPr id="27" name="Arrondir un rectangle avec un coin diagonal 26"/>
          <p:cNvSpPr/>
          <p:nvPr/>
        </p:nvSpPr>
        <p:spPr>
          <a:xfrm>
            <a:off x="7997621" y="1746812"/>
            <a:ext cx="868831" cy="755650"/>
          </a:xfrm>
          <a:prstGeom prst="round2Diag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717" y="1748372"/>
            <a:ext cx="619834" cy="61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567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EF8D-C4F9-4FF4-8B69-B6B0B3354AE0}" type="slidenum">
              <a:rPr lang="fr-FR" smtClean="0"/>
              <a:t>2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52" y="-42712"/>
            <a:ext cx="12191296" cy="1414948"/>
          </a:xfrm>
          <a:prstGeom prst="rect">
            <a:avLst/>
          </a:prstGeom>
          <a:solidFill>
            <a:srgbClr val="001A70"/>
          </a:solidFill>
          <a:ln>
            <a:solidFill>
              <a:srgbClr val="001A7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>
              <a:solidFill>
                <a:srgbClr val="EFEFEF"/>
              </a:solidFill>
            </a:endParaRPr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352" y="294906"/>
            <a:ext cx="12191296" cy="61551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fr-FR" sz="4000" dirty="0">
                <a:solidFill>
                  <a:schemeClr val="bg1"/>
                </a:solidFill>
              </a:rPr>
              <a:t>CITE </a:t>
            </a:r>
            <a:r>
              <a:rPr lang="fr-FR" sz="4000" dirty="0" smtClean="0">
                <a:solidFill>
                  <a:schemeClr val="bg1"/>
                </a:solidFill>
              </a:rPr>
              <a:t>- ANAH </a:t>
            </a:r>
            <a:r>
              <a:rPr lang="fr-FR" sz="4000" dirty="0">
                <a:solidFill>
                  <a:schemeClr val="bg1"/>
                </a:solidFill>
              </a:rPr>
              <a:t>Agilité : changement le 01/01/2020 </a:t>
            </a:r>
          </a:p>
        </p:txBody>
      </p:sp>
      <p:sp>
        <p:nvSpPr>
          <p:cNvPr id="5" name="Flèche droite 4"/>
          <p:cNvSpPr/>
          <p:nvPr/>
        </p:nvSpPr>
        <p:spPr>
          <a:xfrm>
            <a:off x="320374" y="2453072"/>
            <a:ext cx="11641902" cy="380503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0338628" y="2227493"/>
            <a:ext cx="109721" cy="9326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767203" y="4015870"/>
            <a:ext cx="2351599" cy="1126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96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 premier trimestre le Gouvernement remet au Parlement un rapport portant sur l’opportunité d’élargir </a:t>
            </a:r>
            <a:r>
              <a:rPr lang="fr-FR" sz="1396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MaPrime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396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Rénov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’ aux propriétaires bailleurs pour lutter contre la location des passoires énergétiques</a:t>
            </a:r>
          </a:p>
          <a:p>
            <a:pPr algn="ctr"/>
            <a:endParaRPr lang="fr-FR" sz="1396" b="1" dirty="0"/>
          </a:p>
          <a:p>
            <a:pPr algn="ctr"/>
            <a:endParaRPr lang="fr-FR" sz="1396" b="1" dirty="0" smtClean="0"/>
          </a:p>
          <a:p>
            <a:pPr algn="ctr"/>
            <a:endParaRPr lang="fr-FR" sz="1396" b="1" dirty="0"/>
          </a:p>
          <a:p>
            <a:pPr algn="ctr"/>
            <a:endParaRPr lang="fr-FR" sz="1396" b="1" dirty="0"/>
          </a:p>
        </p:txBody>
      </p:sp>
      <p:sp>
        <p:nvSpPr>
          <p:cNvPr id="9" name="Rectangle 8"/>
          <p:cNvSpPr/>
          <p:nvPr/>
        </p:nvSpPr>
        <p:spPr>
          <a:xfrm>
            <a:off x="678972" y="1838042"/>
            <a:ext cx="1584869" cy="3212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10/10/2019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80617" y="2211026"/>
            <a:ext cx="109721" cy="9326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321845" y="2222394"/>
            <a:ext cx="109721" cy="93263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601054" y="1830646"/>
            <a:ext cx="1584869" cy="3212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Avril 2020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03421" y="3042609"/>
            <a:ext cx="2483233" cy="2521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96" b="1" dirty="0" smtClean="0">
                <a:solidFill>
                  <a:schemeClr val="accent6"/>
                </a:solidFill>
              </a:rPr>
              <a:t>Mise en place de « </a:t>
            </a:r>
            <a:r>
              <a:rPr lang="fr-FR" sz="1396" b="1" dirty="0" err="1" smtClean="0">
                <a:solidFill>
                  <a:schemeClr val="accent6"/>
                </a:solidFill>
              </a:rPr>
              <a:t>MaPrimeRénov</a:t>
            </a:r>
            <a:r>
              <a:rPr lang="fr-FR" sz="1396" b="1" dirty="0" smtClean="0">
                <a:solidFill>
                  <a:schemeClr val="accent6"/>
                </a:solidFill>
              </a:rPr>
              <a:t>’ » </a:t>
            </a:r>
          </a:p>
          <a:p>
            <a:pPr algn="ctr"/>
            <a:endParaRPr lang="fr-FR" sz="1396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396" b="1" dirty="0">
                <a:solidFill>
                  <a:schemeClr val="accent6"/>
                </a:solidFill>
              </a:rPr>
              <a:t>Pour le CITE : </a:t>
            </a:r>
            <a:r>
              <a:rPr lang="fr-FR" sz="1396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</a:t>
            </a:r>
            <a:r>
              <a:rPr lang="fr-FR" sz="1396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travaux initiés en 2019 et payés en 2020 </a:t>
            </a:r>
            <a:r>
              <a:rPr lang="fr-FR" sz="1396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pourront </a:t>
            </a:r>
            <a:r>
              <a:rPr lang="fr-FR" sz="1396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bénéficier des règles </a:t>
            </a:r>
            <a:r>
              <a:rPr lang="fr-FR" sz="1396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fr-FR" sz="1396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2019 </a:t>
            </a:r>
            <a:r>
              <a:rPr lang="fr-FR" sz="1396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 devis signé et versement </a:t>
            </a:r>
            <a:r>
              <a:rPr lang="fr-FR" sz="1396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d’un acompte avant le </a:t>
            </a:r>
            <a:r>
              <a:rPr lang="fr-FR" sz="1396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01/01/2020 (art. 4 III B de la Loi de Finances)</a:t>
            </a:r>
            <a:endParaRPr lang="fr-FR" sz="1396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43225" y="1793042"/>
            <a:ext cx="1584869" cy="3212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02/01/2020</a:t>
            </a:r>
            <a:endParaRPr lang="fr-F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9978" y="3350011"/>
            <a:ext cx="2131772" cy="1917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96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Baisse du plafond </a:t>
            </a:r>
            <a:r>
              <a:rPr lang="fr-FR" sz="1396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d’investissement </a:t>
            </a:r>
            <a:endParaRPr lang="fr-FR" sz="1396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donnant droit à la Prime Agilité : </a:t>
            </a:r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passe de 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20 000€ à 8 000€ et même </a:t>
            </a:r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à</a:t>
            </a:r>
          </a:p>
          <a:p>
            <a:pPr algn="ctr"/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2 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400€ pour les </a:t>
            </a:r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chaudières.</a:t>
            </a:r>
          </a:p>
          <a:p>
            <a:pPr algn="ctr"/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Jusqu’au 31/12/2019</a:t>
            </a:r>
            <a:r>
              <a:rPr lang="fr-FR" sz="1396" b="1" dirty="0"/>
              <a:t>: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76" y="5939022"/>
            <a:ext cx="381192" cy="381192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869568" y="5939022"/>
            <a:ext cx="10648973" cy="567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96" dirty="0" smtClean="0">
                <a:solidFill>
                  <a:schemeClr val="tx1"/>
                </a:solidFill>
              </a:rPr>
              <a:t>- 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Exclusion de l’isolation des combles perdus pour tous les </a:t>
            </a:r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ménages.</a:t>
            </a:r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Pas 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Prime </a:t>
            </a:r>
            <a:r>
              <a:rPr lang="fr-FR" sz="1396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Rénov</a:t>
            </a:r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 ni de CITE pour les 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PAC hybride </a:t>
            </a:r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les émetteurs électriques.</a:t>
            </a:r>
          </a:p>
          <a:p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Pour les ménages intermédiaires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prime 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150 €/m² habitable pour les maisons individuelles et pour les bouquets de travaux, sous condition d’un gain en énergie primaire de sup 331 kWh/m² avant travaux à </a:t>
            </a:r>
            <a:r>
              <a:rPr lang="fr-FR" sz="1396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inf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150 kWh/m² après travaux.</a:t>
            </a:r>
          </a:p>
          <a:p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80750" y="1595423"/>
            <a:ext cx="3019176" cy="4016692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9386079" y="4140978"/>
            <a:ext cx="2351599" cy="1126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96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Versement des premières primes</a:t>
            </a:r>
          </a:p>
          <a:p>
            <a:pPr algn="ctr"/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396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396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Mandatement </a:t>
            </a:r>
            <a:r>
              <a:rPr lang="fr-FR" sz="1396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pour démarche administrative et/ou financement </a:t>
            </a:r>
          </a:p>
          <a:p>
            <a:pPr algn="ctr"/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396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396" b="1" dirty="0" smtClean="0"/>
          </a:p>
          <a:p>
            <a:pPr algn="ctr"/>
            <a:endParaRPr lang="fr-FR" sz="1396" b="1" dirty="0"/>
          </a:p>
          <a:p>
            <a:pPr algn="ctr"/>
            <a:endParaRPr lang="fr-FR" sz="1396" b="1" dirty="0"/>
          </a:p>
        </p:txBody>
      </p:sp>
    </p:spTree>
    <p:extLst>
      <p:ext uri="{BB962C8B-B14F-4D97-AF65-F5344CB8AC3E}">
        <p14:creationId xmlns:p14="http://schemas.microsoft.com/office/powerpoint/2010/main" val="3911930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_EDF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43" y="205105"/>
            <a:ext cx="1600000" cy="377900"/>
          </a:xfrm>
          <a:prstGeom prst="rect">
            <a:avLst/>
          </a:prstGeom>
        </p:spPr>
      </p:pic>
      <p:sp>
        <p:nvSpPr>
          <p:cNvPr id="6" name="Titre 3"/>
          <p:cNvSpPr txBox="1">
            <a:spLocks/>
          </p:cNvSpPr>
          <p:nvPr/>
        </p:nvSpPr>
        <p:spPr>
          <a:xfrm>
            <a:off x="769388" y="910277"/>
            <a:ext cx="5585254" cy="50475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fr-FR" sz="4000" noProof="1" smtClean="0">
                <a:solidFill>
                  <a:schemeClr val="bg1"/>
                </a:solidFill>
              </a:rPr>
              <a:t>PIECES JUSTIFICATIVES</a:t>
            </a:r>
            <a:endParaRPr lang="fr-FR" sz="4000" b="0" noProof="1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5207"/>
            <a:ext cx="12192000" cy="1415030"/>
          </a:xfrm>
          <a:prstGeom prst="rect">
            <a:avLst/>
          </a:prstGeom>
          <a:solidFill>
            <a:srgbClr val="001A70"/>
          </a:solidFill>
          <a:ln>
            <a:solidFill>
              <a:srgbClr val="001A7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>
              <a:solidFill>
                <a:srgbClr val="EFEFEF"/>
              </a:solidFill>
            </a:endParaRPr>
          </a:p>
        </p:txBody>
      </p:sp>
      <p:sp>
        <p:nvSpPr>
          <p:cNvPr id="55" name="Titre 3"/>
          <p:cNvSpPr txBox="1">
            <a:spLocks/>
          </p:cNvSpPr>
          <p:nvPr/>
        </p:nvSpPr>
        <p:spPr>
          <a:xfrm>
            <a:off x="48861" y="332976"/>
            <a:ext cx="12143139" cy="92333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fr-FR" sz="4000" dirty="0" smtClean="0">
                <a:solidFill>
                  <a:schemeClr val="bg1"/>
                </a:solidFill>
              </a:rPr>
              <a:t>MENAGES TRES </a:t>
            </a:r>
            <a:r>
              <a:rPr lang="fr-FR" sz="4000" dirty="0">
                <a:solidFill>
                  <a:schemeClr val="bg1"/>
                </a:solidFill>
              </a:rPr>
              <a:t>MODESTES : </a:t>
            </a:r>
            <a:r>
              <a:rPr lang="fr-FR" sz="4000" dirty="0" smtClean="0">
                <a:solidFill>
                  <a:schemeClr val="bg1"/>
                </a:solidFill>
              </a:rPr>
              <a:t>MAPRIMERENOV’ </a:t>
            </a:r>
          </a:p>
          <a:p>
            <a:pPr lvl="0" algn="ctr"/>
            <a:r>
              <a:rPr lang="fr-FR" sz="2000" dirty="0" smtClean="0">
                <a:solidFill>
                  <a:schemeClr val="bg1"/>
                </a:solidFill>
              </a:rPr>
              <a:t>(logements individuels et collectifs)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EF8D-C4F9-4FF4-8B69-B6B0B3354AE0}" type="slidenum">
              <a:rPr lang="fr-FR" smtClean="0"/>
              <a:t>3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82443" y="1409823"/>
            <a:ext cx="11885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418496"/>
              </p:ext>
            </p:extLst>
          </p:nvPr>
        </p:nvGraphicFramePr>
        <p:xfrm>
          <a:off x="48863" y="1409823"/>
          <a:ext cx="12143136" cy="5515506"/>
        </p:xfrm>
        <a:graphic>
          <a:graphicData uri="http://schemas.openxmlformats.org/drawingml/2006/table">
            <a:tbl>
              <a:tblPr/>
              <a:tblGrid>
                <a:gridCol w="2023856"/>
                <a:gridCol w="2023856"/>
                <a:gridCol w="2023856"/>
                <a:gridCol w="2023856"/>
                <a:gridCol w="2023856"/>
                <a:gridCol w="2023856"/>
              </a:tblGrid>
              <a:tr h="130476">
                <a:tc gridSpan="6">
                  <a:txBody>
                    <a:bodyPr/>
                    <a:lstStyle/>
                    <a:p>
                      <a:r>
                        <a:rPr lang="fr-FR" sz="800" dirty="0"/>
                        <a:t>Barème 2020 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0476">
                <a:tc gridSpan="6"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5201">
                <a:tc>
                  <a:txBody>
                    <a:bodyPr/>
                    <a:lstStyle/>
                    <a:p>
                      <a:r>
                        <a:rPr lang="fr-FR" sz="800" b="1"/>
                        <a:t>Équipements / Travaux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Coût moyen équipement et pose (TTC)</a:t>
                      </a:r>
                      <a:r>
                        <a:rPr lang="fr-FR" sz="800" b="1" i="1"/>
                        <a:t>*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Prime </a:t>
                      </a:r>
                      <a:r>
                        <a:rPr lang="fr-FR" sz="800" b="1" dirty="0" err="1" smtClean="0"/>
                        <a:t>Rénov</a:t>
                      </a:r>
                      <a:r>
                        <a:rPr lang="fr-FR" sz="800" b="1" dirty="0" smtClean="0"/>
                        <a:t>’</a:t>
                      </a:r>
                      <a:endParaRPr lang="fr-FR" sz="800" b="1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CEE minimum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Aide totale minimum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476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/>
                        <a:t>SYSTÈMES DE CHAUFFAGE ET VENTILATION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2322">
                <a:tc>
                  <a:txBody>
                    <a:bodyPr/>
                    <a:lstStyle/>
                    <a:p>
                      <a:r>
                        <a:rPr lang="fr-FR" sz="800"/>
                        <a:t>Pompes à chaleur géothermique / Chaudière à granulés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18.463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10.000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14.000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762">
                <a:tc>
                  <a:txBody>
                    <a:bodyPr/>
                    <a:lstStyle/>
                    <a:p>
                      <a:r>
                        <a:rPr lang="fr-FR" sz="800"/>
                        <a:t>Chaudières à bûches / Chauffage solaire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16.353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/>
                        <a:t>4.000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12.000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641">
                <a:tc>
                  <a:txBody>
                    <a:bodyPr/>
                    <a:lstStyle/>
                    <a:p>
                      <a:r>
                        <a:rPr lang="fr-FR" sz="800"/>
                        <a:t>Pompes à chaleur air/eau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12.238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641">
                <a:tc>
                  <a:txBody>
                    <a:bodyPr/>
                    <a:lstStyle/>
                    <a:p>
                      <a:r>
                        <a:rPr lang="fr-FR" sz="800"/>
                        <a:t>Ventilation double flux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6.330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404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4.404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641">
                <a:tc>
                  <a:txBody>
                    <a:bodyPr/>
                    <a:lstStyle/>
                    <a:p>
                      <a:r>
                        <a:rPr lang="fr-FR" sz="800"/>
                        <a:t>Chauffe-eau solaire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7.491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252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4.252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641">
                <a:tc>
                  <a:txBody>
                    <a:bodyPr/>
                    <a:lstStyle/>
                    <a:p>
                      <a:r>
                        <a:rPr lang="fr-FR" sz="800"/>
                        <a:t>Poêles à granulés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5.275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3.800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762">
                <a:tc>
                  <a:txBody>
                    <a:bodyPr/>
                    <a:lstStyle/>
                    <a:p>
                      <a:r>
                        <a:rPr lang="fr-FR" sz="800"/>
                        <a:t>Partie thermique d’un équipement PVT eau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4.200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2.500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476">
                <a:tc>
                  <a:txBody>
                    <a:bodyPr/>
                    <a:lstStyle/>
                    <a:p>
                      <a:r>
                        <a:rPr lang="fr-FR" sz="800"/>
                        <a:t>Poêles à bûches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4.431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2.500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3.300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01">
                <a:tc>
                  <a:txBody>
                    <a:bodyPr/>
                    <a:lstStyle/>
                    <a:p>
                      <a:r>
                        <a:rPr lang="fr-FR" sz="800"/>
                        <a:t>Foyers et inserts (bûches ou granulés)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4.431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2.000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2.800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01">
                <a:tc>
                  <a:txBody>
                    <a:bodyPr/>
                    <a:lstStyle/>
                    <a:p>
                      <a:r>
                        <a:rPr lang="fr-FR" sz="800"/>
                        <a:t>Chaudières à gaz très haute performance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4.853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1.200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1.200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2.400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01">
                <a:tc>
                  <a:txBody>
                    <a:bodyPr/>
                    <a:lstStyle/>
                    <a:p>
                      <a:r>
                        <a:rPr lang="fr-FR" sz="800"/>
                        <a:t>Chauffe-eau thermodynamique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3.693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1.200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154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1.354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641">
                <a:tc>
                  <a:txBody>
                    <a:bodyPr/>
                    <a:lstStyle/>
                    <a:p>
                      <a:r>
                        <a:rPr lang="fr-FR" sz="800"/>
                        <a:t>Dépose de cuve à fioul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1.319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1.200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1.200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762">
                <a:tc>
                  <a:txBody>
                    <a:bodyPr/>
                    <a:lstStyle/>
                    <a:p>
                      <a:r>
                        <a:rPr lang="fr-FR" sz="800" dirty="0"/>
                        <a:t>Raccordement à un réseau de </a:t>
                      </a:r>
                      <a:r>
                        <a:rPr lang="fr-FR" sz="800" dirty="0" smtClean="0"/>
                        <a:t>froid</a:t>
                      </a:r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1.899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1.200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1.200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22">
                <a:tc>
                  <a:txBody>
                    <a:bodyPr/>
                    <a:lstStyle/>
                    <a:p>
                      <a:r>
                        <a:rPr lang="fr-FR" sz="800" dirty="0"/>
                        <a:t>Raccordement à un réseau de </a:t>
                      </a:r>
                      <a:r>
                        <a:rPr lang="fr-FR" sz="800" dirty="0" smtClean="0"/>
                        <a:t>chaleur</a:t>
                      </a:r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1.899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/>
                        <a:t>1</a:t>
                      </a:r>
                      <a:r>
                        <a:rPr lang="fr-FR" sz="800" b="1" baseline="0" dirty="0" smtClean="0"/>
                        <a:t> 200</a:t>
                      </a:r>
                      <a:r>
                        <a:rPr lang="fr-FR" sz="800" b="1" dirty="0" smtClean="0"/>
                        <a:t> </a:t>
                      </a:r>
                      <a:r>
                        <a:rPr lang="fr-FR" sz="800" b="1" dirty="0"/>
                        <a:t>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700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1.620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476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/>
                        <a:t>SYSTÈMES D'ISOLATION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5201">
                <a:tc>
                  <a:txBody>
                    <a:bodyPr/>
                    <a:lstStyle/>
                    <a:p>
                      <a:r>
                        <a:rPr lang="fr-FR" sz="800"/>
                        <a:t>Isolation des murs par l’extérieur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157 euros/m2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100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33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133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01">
                <a:tc>
                  <a:txBody>
                    <a:bodyPr/>
                    <a:lstStyle/>
                    <a:p>
                      <a:r>
                        <a:rPr lang="fr-FR" sz="800"/>
                        <a:t>Isolation des toitures et des terrasses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200 euros/m2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100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19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119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01">
                <a:tc>
                  <a:txBody>
                    <a:bodyPr/>
                    <a:lstStyle/>
                    <a:p>
                      <a:r>
                        <a:rPr lang="fr-FR" sz="800"/>
                        <a:t>Isolation thermique des parois vitrées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524 euros/m2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100 euros/équipement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36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86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01">
                <a:tc>
                  <a:txBody>
                    <a:bodyPr/>
                    <a:lstStyle/>
                    <a:p>
                      <a:r>
                        <a:rPr lang="fr-FR" sz="800"/>
                        <a:t>Isolation des murs par l’intérieur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70 euros/m2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25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33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58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762">
                <a:tc>
                  <a:txBody>
                    <a:bodyPr/>
                    <a:lstStyle/>
                    <a:p>
                      <a:r>
                        <a:rPr lang="fr-FR" sz="800"/>
                        <a:t>Isolation des rampants / plafonds de combles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90 euros/m2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25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45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762">
                <a:tc>
                  <a:txBody>
                    <a:bodyPr/>
                    <a:lstStyle/>
                    <a:p>
                      <a:r>
                        <a:rPr lang="fr-FR" sz="800"/>
                        <a:t>Protection des parois contre les rayonnements solaires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238 euros/m2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25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641">
                <a:tc>
                  <a:txBody>
                    <a:bodyPr/>
                    <a:lstStyle/>
                    <a:p>
                      <a:r>
                        <a:rPr lang="fr-FR" sz="800"/>
                        <a:t>Isolation des planchers bas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59 euros/m2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 euros/m2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476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 dirty="0"/>
                        <a:t>AUTRES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641">
                <a:tc>
                  <a:txBody>
                    <a:bodyPr/>
                    <a:lstStyle/>
                    <a:p>
                      <a:r>
                        <a:rPr lang="fr-FR" sz="800"/>
                        <a:t>Audit énergétique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844 euros</a:t>
                      </a:r>
                      <a:endParaRPr lang="fr-FR" sz="80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762">
                <a:tc>
                  <a:txBody>
                    <a:bodyPr/>
                    <a:lstStyle/>
                    <a:p>
                      <a:r>
                        <a:rPr lang="fr-FR" sz="800"/>
                        <a:t>Borne de recharge pour véhicule électrique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1.055 euros</a:t>
                      </a:r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300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/>
                        <a:t>0 euro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/>
                        <a:t>300 euros</a:t>
                      </a:r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545" marR="16545" marT="8273" marB="82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087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_EDF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43" y="205105"/>
            <a:ext cx="1600000" cy="377900"/>
          </a:xfrm>
          <a:prstGeom prst="rect">
            <a:avLst/>
          </a:prstGeom>
        </p:spPr>
      </p:pic>
      <p:sp>
        <p:nvSpPr>
          <p:cNvPr id="6" name="Titre 3"/>
          <p:cNvSpPr txBox="1">
            <a:spLocks/>
          </p:cNvSpPr>
          <p:nvPr/>
        </p:nvSpPr>
        <p:spPr>
          <a:xfrm>
            <a:off x="769388" y="910277"/>
            <a:ext cx="5585254" cy="50475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fr-FR" sz="4000" noProof="1" smtClean="0">
                <a:solidFill>
                  <a:schemeClr val="bg1"/>
                </a:solidFill>
              </a:rPr>
              <a:t>PIECES JUSTIFICATIVES</a:t>
            </a:r>
            <a:endParaRPr lang="fr-FR" sz="4000" b="0" noProof="1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5207"/>
            <a:ext cx="12192000" cy="1415030"/>
          </a:xfrm>
          <a:prstGeom prst="rect">
            <a:avLst/>
          </a:prstGeom>
          <a:solidFill>
            <a:srgbClr val="001A70"/>
          </a:solidFill>
          <a:ln>
            <a:solidFill>
              <a:srgbClr val="001A7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>
              <a:solidFill>
                <a:srgbClr val="EFEFEF"/>
              </a:solidFill>
            </a:endParaRPr>
          </a:p>
        </p:txBody>
      </p:sp>
      <p:sp>
        <p:nvSpPr>
          <p:cNvPr id="55" name="Titre 3"/>
          <p:cNvSpPr txBox="1">
            <a:spLocks/>
          </p:cNvSpPr>
          <p:nvPr/>
        </p:nvSpPr>
        <p:spPr>
          <a:xfrm>
            <a:off x="48861" y="332976"/>
            <a:ext cx="12143139" cy="153888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fr-FR" sz="4000" dirty="0">
                <a:solidFill>
                  <a:schemeClr val="bg1"/>
                </a:solidFill>
              </a:rPr>
              <a:t>MENAGES MODESTES: </a:t>
            </a:r>
            <a:r>
              <a:rPr lang="fr-FR" sz="4000" dirty="0" smtClean="0">
                <a:solidFill>
                  <a:schemeClr val="bg1"/>
                </a:solidFill>
              </a:rPr>
              <a:t>MAPRIMERENOV’</a:t>
            </a:r>
          </a:p>
          <a:p>
            <a:pPr algn="ctr"/>
            <a:r>
              <a:rPr lang="fr-FR" sz="2000" dirty="0" smtClean="0">
                <a:solidFill>
                  <a:schemeClr val="bg1"/>
                </a:solidFill>
              </a:rPr>
              <a:t>(logements individuels et collectifs)</a:t>
            </a:r>
            <a:endParaRPr lang="fr-FR" sz="2000" dirty="0">
              <a:solidFill>
                <a:schemeClr val="bg1"/>
              </a:solidFill>
            </a:endParaRPr>
          </a:p>
          <a:p>
            <a:pPr lvl="0" algn="ctr"/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EF8D-C4F9-4FF4-8B69-B6B0B3354AE0}" type="slidenum">
              <a:rPr lang="fr-FR" smtClean="0"/>
              <a:t>4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82443" y="1409823"/>
            <a:ext cx="11885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713695"/>
              </p:ext>
            </p:extLst>
          </p:nvPr>
        </p:nvGraphicFramePr>
        <p:xfrm>
          <a:off x="2" y="1409821"/>
          <a:ext cx="12192000" cy="5448178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  <a:gridCol w="2032000"/>
                <a:gridCol w="2032000"/>
                <a:gridCol w="2032000"/>
              </a:tblGrid>
              <a:tr h="146846">
                <a:tc gridSpan="6">
                  <a:txBody>
                    <a:bodyPr/>
                    <a:lstStyle/>
                    <a:p>
                      <a:r>
                        <a:rPr lang="fr-FR" sz="800" b="1" dirty="0"/>
                        <a:t>Barème </a:t>
                      </a:r>
                      <a:r>
                        <a:rPr lang="fr-FR" sz="800" b="1" dirty="0" smtClean="0"/>
                        <a:t>2020</a:t>
                      </a:r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6846">
                <a:tc gridSpan="6"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3145">
                <a:tc>
                  <a:txBody>
                    <a:bodyPr/>
                    <a:lstStyle/>
                    <a:p>
                      <a:r>
                        <a:rPr lang="fr-FR" sz="800" b="1"/>
                        <a:t>Équipements / Travaux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Coût moyen équipement et pose (TTC)</a:t>
                      </a:r>
                      <a:r>
                        <a:rPr lang="fr-FR" sz="800" b="1" i="1"/>
                        <a:t>*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Prime </a:t>
                      </a:r>
                      <a:r>
                        <a:rPr lang="fr-FR" sz="800" b="1" dirty="0" err="1" smtClean="0"/>
                        <a:t>Rénov</a:t>
                      </a:r>
                      <a:r>
                        <a:rPr lang="fr-FR" sz="800" b="1" dirty="0" smtClean="0"/>
                        <a:t>’</a:t>
                      </a:r>
                      <a:endParaRPr lang="fr-FR" sz="800" b="1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CEE minimum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Aide totale minimum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 dirty="0"/>
                        <a:t>SYSTÈMES DE CHAUFFAGE ET DE VENTILATION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032">
                <a:tc>
                  <a:txBody>
                    <a:bodyPr/>
                    <a:lstStyle/>
                    <a:p>
                      <a:r>
                        <a:rPr lang="fr-FR" sz="800"/>
                        <a:t>Pompes à chaleur géothermique / Chaudière à granulés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18.463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12.000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089">
                <a:tc>
                  <a:txBody>
                    <a:bodyPr/>
                    <a:lstStyle/>
                    <a:p>
                      <a:r>
                        <a:rPr lang="fr-FR" sz="800"/>
                        <a:t>Chaudières à bûches / Chauffage solaire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16.353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6.500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10.500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r>
                        <a:rPr lang="fr-FR" sz="800"/>
                        <a:t>Pompes à chaleur air/eau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12.238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 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7.000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r>
                        <a:rPr lang="fr-FR" sz="800"/>
                        <a:t>Ventilation double flux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6.330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202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3.202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r>
                        <a:rPr lang="fr-FR" sz="800"/>
                        <a:t>Chauffe-eau solaire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7.491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3.000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126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3.126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r>
                        <a:rPr lang="fr-FR" sz="800"/>
                        <a:t>Poêles à granulés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5.275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3.300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089">
                <a:tc>
                  <a:txBody>
                    <a:bodyPr/>
                    <a:lstStyle/>
                    <a:p>
                      <a:r>
                        <a:rPr lang="fr-FR" sz="800"/>
                        <a:t>Partie thermique d’un équipement PVT eau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4.200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r>
                        <a:rPr lang="fr-FR" sz="800"/>
                        <a:t>Poêles à bûches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4.431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45">
                <a:tc>
                  <a:txBody>
                    <a:bodyPr/>
                    <a:lstStyle/>
                    <a:p>
                      <a:r>
                        <a:rPr lang="fr-FR" sz="800"/>
                        <a:t>Foyers et inserts (bûches ou granulés)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4.431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1.200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45">
                <a:tc>
                  <a:txBody>
                    <a:bodyPr/>
                    <a:lstStyle/>
                    <a:p>
                      <a:r>
                        <a:rPr lang="fr-FR" sz="800"/>
                        <a:t>Chaudières à gaz très haute performance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4.853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1.200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2.000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45">
                <a:tc>
                  <a:txBody>
                    <a:bodyPr/>
                    <a:lstStyle/>
                    <a:p>
                      <a:r>
                        <a:rPr lang="fr-FR" sz="800"/>
                        <a:t>Chauffe-eau thermodynamique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3.693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77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877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r>
                        <a:rPr lang="fr-FR" sz="800"/>
                        <a:t>Dépose de cuve à fioul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1.319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377">
                <a:tc>
                  <a:txBody>
                    <a:bodyPr/>
                    <a:lstStyle/>
                    <a:p>
                      <a:r>
                        <a:rPr lang="fr-FR" sz="800" dirty="0"/>
                        <a:t>Raccordement à un réseau de </a:t>
                      </a:r>
                      <a:r>
                        <a:rPr lang="fr-FR" sz="800" dirty="0" smtClean="0"/>
                        <a:t>froid</a:t>
                      </a:r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1.899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032">
                <a:tc>
                  <a:txBody>
                    <a:bodyPr/>
                    <a:lstStyle/>
                    <a:p>
                      <a:r>
                        <a:rPr lang="fr-FR" sz="800" dirty="0"/>
                        <a:t>Raccordement à un réseau de </a:t>
                      </a:r>
                      <a:r>
                        <a:rPr lang="fr-FR" sz="800" dirty="0" smtClean="0"/>
                        <a:t>chaleur</a:t>
                      </a:r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1.899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/>
                        <a:t>800 </a:t>
                      </a:r>
                      <a:r>
                        <a:rPr lang="fr-FR" sz="800" b="1" dirty="0"/>
                        <a:t>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700 euro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1.350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 dirty="0"/>
                        <a:t>SYSTÈMES D'ISOLATION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3145">
                <a:tc>
                  <a:txBody>
                    <a:bodyPr/>
                    <a:lstStyle/>
                    <a:p>
                      <a:r>
                        <a:rPr lang="fr-FR" sz="800"/>
                        <a:t>Isolation des murs par l’extérieur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157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75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92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45">
                <a:tc>
                  <a:txBody>
                    <a:bodyPr/>
                    <a:lstStyle/>
                    <a:p>
                      <a:r>
                        <a:rPr lang="fr-FR" sz="800"/>
                        <a:t>Isolation des toitures et des terrasses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200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75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85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45">
                <a:tc>
                  <a:txBody>
                    <a:bodyPr/>
                    <a:lstStyle/>
                    <a:p>
                      <a:r>
                        <a:rPr lang="fr-FR" sz="800"/>
                        <a:t>Isolation thermique des parois vitrées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524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80 euros/équipement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18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58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45">
                <a:tc>
                  <a:txBody>
                    <a:bodyPr/>
                    <a:lstStyle/>
                    <a:p>
                      <a:r>
                        <a:rPr lang="fr-FR" sz="800"/>
                        <a:t>Isolation des murs par l’intérieur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20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089">
                <a:tc>
                  <a:txBody>
                    <a:bodyPr/>
                    <a:lstStyle/>
                    <a:p>
                      <a:r>
                        <a:rPr lang="fr-FR" sz="800"/>
                        <a:t>Isolation des rampants / plafonds de combles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90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20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377">
                <a:tc>
                  <a:txBody>
                    <a:bodyPr/>
                    <a:lstStyle/>
                    <a:p>
                      <a:r>
                        <a:rPr lang="fr-FR" sz="800"/>
                        <a:t>Protection des parois contre les rayonnements solaires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238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20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22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r>
                        <a:rPr lang="fr-FR" sz="800"/>
                        <a:t>Isolation des planchers bas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59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 dirty="0"/>
                        <a:t>AUTRES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6846">
                <a:tc>
                  <a:txBody>
                    <a:bodyPr/>
                    <a:lstStyle/>
                    <a:p>
                      <a:r>
                        <a:rPr lang="fr-FR" sz="800"/>
                        <a:t>Audit énergétique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844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089">
                <a:tc>
                  <a:txBody>
                    <a:bodyPr/>
                    <a:lstStyle/>
                    <a:p>
                      <a:r>
                        <a:rPr lang="fr-FR" sz="800"/>
                        <a:t>Borne de recharge pour véhicule électrique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1.055 euros</a:t>
                      </a:r>
                      <a:endParaRPr lang="fr-FR" sz="80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300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300 euros</a:t>
                      </a:r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46">
                <a:tc gridSpan="6">
                  <a:txBody>
                    <a:bodyPr/>
                    <a:lstStyle/>
                    <a:p>
                      <a:r>
                        <a:rPr lang="fr-FR" sz="800" i="1" dirty="0"/>
                        <a:t>(*) D’après une étude ADEME - CSTB</a:t>
                      </a:r>
                      <a:endParaRPr lang="fr-FR" sz="800" dirty="0"/>
                    </a:p>
                  </a:txBody>
                  <a:tcPr marL="16297" marR="16297" marT="8149" marB="8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70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_EDF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43" y="205105"/>
            <a:ext cx="1600000" cy="377900"/>
          </a:xfrm>
          <a:prstGeom prst="rect">
            <a:avLst/>
          </a:prstGeom>
        </p:spPr>
      </p:pic>
      <p:sp>
        <p:nvSpPr>
          <p:cNvPr id="6" name="Titre 3"/>
          <p:cNvSpPr txBox="1">
            <a:spLocks/>
          </p:cNvSpPr>
          <p:nvPr/>
        </p:nvSpPr>
        <p:spPr>
          <a:xfrm>
            <a:off x="769388" y="910277"/>
            <a:ext cx="5585254" cy="50475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fr-FR" sz="4000" noProof="1" smtClean="0">
                <a:solidFill>
                  <a:schemeClr val="bg1"/>
                </a:solidFill>
              </a:rPr>
              <a:t>PIECES JUSTIFICATIVES</a:t>
            </a:r>
            <a:endParaRPr lang="fr-FR" sz="4000" b="0" noProof="1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5207"/>
            <a:ext cx="12192000" cy="1415030"/>
          </a:xfrm>
          <a:prstGeom prst="rect">
            <a:avLst/>
          </a:prstGeom>
          <a:solidFill>
            <a:srgbClr val="001A70"/>
          </a:solidFill>
          <a:ln>
            <a:solidFill>
              <a:srgbClr val="001A7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>
              <a:solidFill>
                <a:srgbClr val="EFEFEF"/>
              </a:solidFill>
            </a:endParaRPr>
          </a:p>
        </p:txBody>
      </p:sp>
      <p:sp>
        <p:nvSpPr>
          <p:cNvPr id="55" name="Titre 3"/>
          <p:cNvSpPr txBox="1">
            <a:spLocks/>
          </p:cNvSpPr>
          <p:nvPr/>
        </p:nvSpPr>
        <p:spPr>
          <a:xfrm>
            <a:off x="48861" y="332976"/>
            <a:ext cx="12143139" cy="153888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fr-FR" sz="4000" dirty="0" smtClean="0">
                <a:solidFill>
                  <a:schemeClr val="bg1"/>
                </a:solidFill>
              </a:rPr>
              <a:t>MENAGES « INTERMEDIAIRES » : CITE</a:t>
            </a:r>
          </a:p>
          <a:p>
            <a:pPr lvl="0" algn="ctr"/>
            <a:r>
              <a:rPr lang="fr-FR" sz="2000" dirty="0" smtClean="0">
                <a:solidFill>
                  <a:schemeClr val="bg1"/>
                </a:solidFill>
              </a:rPr>
              <a:t>(logements individuels et collectifs)</a:t>
            </a:r>
          </a:p>
          <a:p>
            <a:pPr lvl="0" algn="ctr"/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EF8D-C4F9-4FF4-8B69-B6B0B3354AE0}" type="slidenum">
              <a:rPr lang="fr-FR" smtClean="0"/>
              <a:t>5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82443" y="1409823"/>
            <a:ext cx="11885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453823"/>
              </p:ext>
            </p:extLst>
          </p:nvPr>
        </p:nvGraphicFramePr>
        <p:xfrm>
          <a:off x="-4" y="1473105"/>
          <a:ext cx="12192006" cy="5352755"/>
        </p:xfrm>
        <a:graphic>
          <a:graphicData uri="http://schemas.openxmlformats.org/drawingml/2006/table">
            <a:tbl>
              <a:tblPr/>
              <a:tblGrid>
                <a:gridCol w="2032001"/>
                <a:gridCol w="2032001"/>
                <a:gridCol w="2032001"/>
                <a:gridCol w="2032001"/>
                <a:gridCol w="2032001"/>
                <a:gridCol w="2032001"/>
              </a:tblGrid>
              <a:tr h="145757">
                <a:tc gridSpan="6">
                  <a:txBody>
                    <a:bodyPr/>
                    <a:lstStyle/>
                    <a:p>
                      <a:r>
                        <a:rPr lang="fr-FR" sz="800" b="1" dirty="0"/>
                        <a:t>Barème 2020 </a:t>
                      </a:r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5757">
                <a:tc gridSpan="6">
                  <a:txBody>
                    <a:bodyPr/>
                    <a:lstStyle/>
                    <a:p>
                      <a:r>
                        <a:rPr lang="fr-FR" sz="800" i="1" dirty="0"/>
                        <a:t>Source : </a:t>
                      </a:r>
                      <a:r>
                        <a:rPr lang="fr-FR" sz="800" i="1" dirty="0" smtClean="0"/>
                        <a:t>Loi </a:t>
                      </a:r>
                      <a:r>
                        <a:rPr lang="fr-FR" sz="800" i="1" dirty="0"/>
                        <a:t>de finances pour 2020</a:t>
                      </a:r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0175">
                <a:tc>
                  <a:txBody>
                    <a:bodyPr/>
                    <a:lstStyle/>
                    <a:p>
                      <a:r>
                        <a:rPr lang="fr-FR" sz="800" b="1"/>
                        <a:t>Équipements / Travaux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Coût moyen équipement et pose (TTC)</a:t>
                      </a:r>
                      <a:r>
                        <a:rPr lang="fr-FR" sz="800" b="1" i="1"/>
                        <a:t>*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/>
                        <a:t>CITE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CEE minimum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Aide totale minimum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/>
                        <a:t>SYSTÈMES DE CHAUFFAGE ET VENTILATION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4496">
                <a:tc>
                  <a:txBody>
                    <a:bodyPr/>
                    <a:lstStyle/>
                    <a:p>
                      <a:r>
                        <a:rPr lang="fr-FR" sz="800"/>
                        <a:t>Pompes à chaleur géothermique / Chaudière à granulés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18.463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4.000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6.500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228">
                <a:tc>
                  <a:txBody>
                    <a:bodyPr/>
                    <a:lstStyle/>
                    <a:p>
                      <a:r>
                        <a:rPr lang="fr-FR" sz="800"/>
                        <a:t>Chaudières à bûches / Chauffage solaire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16.353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r>
                        <a:rPr lang="fr-FR" sz="800"/>
                        <a:t>Pompes à chaleur air/eau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12.238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r>
                        <a:rPr lang="fr-FR" sz="800"/>
                        <a:t>Ventilation double flux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6.330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2.000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202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2.202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r>
                        <a:rPr lang="fr-FR" sz="800"/>
                        <a:t>Chauffe-eau solaire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7.491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126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4.252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r>
                        <a:rPr lang="fr-FR" sz="800"/>
                        <a:t>Poêles à granulés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5.275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1.500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228">
                <a:tc>
                  <a:txBody>
                    <a:bodyPr/>
                    <a:lstStyle/>
                    <a:p>
                      <a:r>
                        <a:rPr lang="fr-FR" sz="800"/>
                        <a:t>Partie thermique d’un équipement PVT eau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4.200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1.000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r>
                        <a:rPr lang="fr-FR" sz="800"/>
                        <a:t>Poêles à bûches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4.431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1.000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75">
                <a:tc>
                  <a:txBody>
                    <a:bodyPr/>
                    <a:lstStyle/>
                    <a:p>
                      <a:r>
                        <a:rPr lang="fr-FR" sz="800"/>
                        <a:t>Foyers et inserts (bûches ou granulés)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4.431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600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1.100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75">
                <a:tc>
                  <a:txBody>
                    <a:bodyPr/>
                    <a:lstStyle/>
                    <a:p>
                      <a:r>
                        <a:rPr lang="fr-FR" sz="800"/>
                        <a:t>Chaudières à gaz très haute performance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4.853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baseline="0" dirty="0" smtClean="0"/>
                        <a:t>0 </a:t>
                      </a:r>
                      <a:r>
                        <a:rPr lang="fr-FR" sz="800" b="1" dirty="0" smtClean="0"/>
                        <a:t>euros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600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600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862">
                <a:tc>
                  <a:txBody>
                    <a:bodyPr/>
                    <a:lstStyle/>
                    <a:p>
                      <a:r>
                        <a:rPr lang="fr-FR" sz="800"/>
                        <a:t>Chauffe-eau thermodynamique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3.693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400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77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477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r>
                        <a:rPr lang="fr-FR" sz="800"/>
                        <a:t>Dépose de cuve à fioul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1.319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400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496">
                <a:tc>
                  <a:txBody>
                    <a:bodyPr/>
                    <a:lstStyle/>
                    <a:p>
                      <a:r>
                        <a:rPr lang="fr-FR" sz="800"/>
                        <a:t>Raccordement à un réseau de froid (logement collectif)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1.899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400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496">
                <a:tc>
                  <a:txBody>
                    <a:bodyPr/>
                    <a:lstStyle/>
                    <a:p>
                      <a:r>
                        <a:rPr lang="fr-FR" sz="800"/>
                        <a:t>Raccordement à un réseau de chaleur (logement collectif)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1.899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400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450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850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 dirty="0"/>
                        <a:t>SYSTÈMES D'ISOLATION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0175">
                <a:tc>
                  <a:txBody>
                    <a:bodyPr/>
                    <a:lstStyle/>
                    <a:p>
                      <a:r>
                        <a:rPr lang="fr-FR" sz="800"/>
                        <a:t>Isolation des murs par l’extérieur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157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50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67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75">
                <a:tc>
                  <a:txBody>
                    <a:bodyPr/>
                    <a:lstStyle/>
                    <a:p>
                      <a:r>
                        <a:rPr lang="fr-FR" sz="800"/>
                        <a:t>Isolation des toitures et des terrasses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200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50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60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75">
                <a:tc>
                  <a:txBody>
                    <a:bodyPr/>
                    <a:lstStyle/>
                    <a:p>
                      <a:r>
                        <a:rPr lang="fr-FR" sz="800"/>
                        <a:t>Isolation thermique des parois vitrées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524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40 euros/équipement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18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38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175">
                <a:tc>
                  <a:txBody>
                    <a:bodyPr/>
                    <a:lstStyle/>
                    <a:p>
                      <a:r>
                        <a:rPr lang="fr-FR" sz="800"/>
                        <a:t>Isolation des murs par l’intérieur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15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32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228">
                <a:tc>
                  <a:txBody>
                    <a:bodyPr/>
                    <a:lstStyle/>
                    <a:p>
                      <a:r>
                        <a:rPr lang="fr-FR" sz="800"/>
                        <a:t>Isolation des rampants / plafonds de combles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90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15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25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496">
                <a:tc>
                  <a:txBody>
                    <a:bodyPr/>
                    <a:lstStyle/>
                    <a:p>
                      <a:r>
                        <a:rPr lang="fr-FR" sz="800"/>
                        <a:t>Protection des parois contre les rayonnements solaires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238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15 euros/m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r>
                        <a:rPr lang="fr-FR" sz="800"/>
                        <a:t>Isolation des planchers bas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59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/>
                        <a:t>AUTRES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5757">
                <a:tc>
                  <a:txBody>
                    <a:bodyPr/>
                    <a:lstStyle/>
                    <a:p>
                      <a:r>
                        <a:rPr lang="fr-FR" sz="800"/>
                        <a:t>Audit énergétique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844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228">
                <a:tc>
                  <a:txBody>
                    <a:bodyPr/>
                    <a:lstStyle/>
                    <a:p>
                      <a:r>
                        <a:rPr lang="fr-FR" sz="800"/>
                        <a:t>Borne de recharge pour véhicule électrique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1.055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300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757">
                <a:tc gridSpan="6">
                  <a:txBody>
                    <a:bodyPr/>
                    <a:lstStyle/>
                    <a:p>
                      <a:r>
                        <a:rPr lang="fr-FR" sz="800" i="1" dirty="0"/>
                        <a:t>(*) D’après une étude ADEME - CSTB</a:t>
                      </a:r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14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_EDF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43" y="205105"/>
            <a:ext cx="1600000" cy="377900"/>
          </a:xfrm>
          <a:prstGeom prst="rect">
            <a:avLst/>
          </a:prstGeom>
        </p:spPr>
      </p:pic>
      <p:sp>
        <p:nvSpPr>
          <p:cNvPr id="6" name="Titre 3"/>
          <p:cNvSpPr txBox="1">
            <a:spLocks/>
          </p:cNvSpPr>
          <p:nvPr/>
        </p:nvSpPr>
        <p:spPr>
          <a:xfrm>
            <a:off x="769388" y="910277"/>
            <a:ext cx="5585254" cy="50475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fr-FR" sz="4000" noProof="1" smtClean="0">
                <a:solidFill>
                  <a:schemeClr val="bg1"/>
                </a:solidFill>
              </a:rPr>
              <a:t>PIECES JUSTIFICATIVES</a:t>
            </a:r>
            <a:endParaRPr lang="fr-FR" sz="4000" b="0" noProof="1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5207"/>
            <a:ext cx="12192000" cy="1415030"/>
          </a:xfrm>
          <a:prstGeom prst="rect">
            <a:avLst/>
          </a:prstGeom>
          <a:solidFill>
            <a:srgbClr val="001A70"/>
          </a:solidFill>
          <a:ln>
            <a:solidFill>
              <a:srgbClr val="001A7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1">
              <a:solidFill>
                <a:srgbClr val="EFEFEF"/>
              </a:solidFill>
            </a:endParaRPr>
          </a:p>
        </p:txBody>
      </p:sp>
      <p:sp>
        <p:nvSpPr>
          <p:cNvPr id="55" name="Titre 3"/>
          <p:cNvSpPr txBox="1">
            <a:spLocks/>
          </p:cNvSpPr>
          <p:nvPr/>
        </p:nvSpPr>
        <p:spPr>
          <a:xfrm>
            <a:off x="48861" y="332976"/>
            <a:ext cx="12143139" cy="215443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fr-FR" sz="4000" dirty="0" smtClean="0">
                <a:solidFill>
                  <a:schemeClr val="bg1"/>
                </a:solidFill>
              </a:rPr>
              <a:t>MENAGES « AISES » : CITE</a:t>
            </a:r>
          </a:p>
          <a:p>
            <a:pPr algn="ctr"/>
            <a:r>
              <a:rPr lang="fr-FR" sz="2000" dirty="0">
                <a:solidFill>
                  <a:schemeClr val="bg1"/>
                </a:solidFill>
              </a:rPr>
              <a:t>(logements individuels et collectifs)</a:t>
            </a:r>
          </a:p>
          <a:p>
            <a:pPr lvl="0" algn="ctr"/>
            <a:endParaRPr lang="fr-FR" sz="4000" dirty="0" smtClean="0">
              <a:solidFill>
                <a:schemeClr val="bg1"/>
              </a:solidFill>
            </a:endParaRPr>
          </a:p>
          <a:p>
            <a:pPr lvl="0" algn="ctr"/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EF8D-C4F9-4FF4-8B69-B6B0B3354AE0}" type="slidenum">
              <a:rPr lang="fr-FR" smtClean="0"/>
              <a:t>6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82443" y="1409823"/>
            <a:ext cx="11885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381632"/>
              </p:ext>
            </p:extLst>
          </p:nvPr>
        </p:nvGraphicFramePr>
        <p:xfrm>
          <a:off x="-4" y="1497574"/>
          <a:ext cx="12192006" cy="5360430"/>
        </p:xfrm>
        <a:graphic>
          <a:graphicData uri="http://schemas.openxmlformats.org/drawingml/2006/table">
            <a:tbl>
              <a:tblPr/>
              <a:tblGrid>
                <a:gridCol w="2032001"/>
                <a:gridCol w="2032001"/>
                <a:gridCol w="2032001"/>
                <a:gridCol w="2032001"/>
                <a:gridCol w="2032001"/>
                <a:gridCol w="2032001"/>
              </a:tblGrid>
              <a:tr h="145095">
                <a:tc gridSpan="6">
                  <a:txBody>
                    <a:bodyPr/>
                    <a:lstStyle/>
                    <a:p>
                      <a:r>
                        <a:rPr lang="fr-FR" sz="800" b="1" dirty="0"/>
                        <a:t>Barème </a:t>
                      </a:r>
                      <a:r>
                        <a:rPr lang="fr-FR" sz="800" b="1" dirty="0" smtClean="0"/>
                        <a:t>2020</a:t>
                      </a:r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5095">
                <a:tc gridSpan="6">
                  <a:txBody>
                    <a:bodyPr/>
                    <a:lstStyle/>
                    <a:p>
                      <a:r>
                        <a:rPr lang="fr-FR" sz="800" i="1" dirty="0"/>
                        <a:t>Source : </a:t>
                      </a:r>
                      <a:r>
                        <a:rPr lang="fr-FR" sz="800" i="1" dirty="0" smtClean="0"/>
                        <a:t>Loi </a:t>
                      </a:r>
                      <a:r>
                        <a:rPr lang="fr-FR" sz="800" i="1" dirty="0"/>
                        <a:t>de finances pour 2020</a:t>
                      </a:r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9402">
                <a:tc>
                  <a:txBody>
                    <a:bodyPr/>
                    <a:lstStyle/>
                    <a:p>
                      <a:r>
                        <a:rPr lang="fr-FR" sz="800" b="1"/>
                        <a:t>Équipements / Travaux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Coût moyen équipement et pose (TTC)</a:t>
                      </a:r>
                      <a:r>
                        <a:rPr lang="fr-FR" sz="800" b="1" i="1" dirty="0"/>
                        <a:t>*</a:t>
                      </a:r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/>
                        <a:t>CITE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CEE minimum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Aide totale minimum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 dirty="0"/>
                        <a:t>SYSTÈMES DE CHAUFFAGE ET VENTILATION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3249">
                <a:tc>
                  <a:txBody>
                    <a:bodyPr/>
                    <a:lstStyle/>
                    <a:p>
                      <a:r>
                        <a:rPr lang="fr-FR" sz="800"/>
                        <a:t>Pompes à chaleur géothermique / Chaudière à granulés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18.463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22">
                <a:tc>
                  <a:txBody>
                    <a:bodyPr/>
                    <a:lstStyle/>
                    <a:p>
                      <a:r>
                        <a:rPr lang="fr-FR" sz="800"/>
                        <a:t>Chaudières à bûches / Chauffage solaire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16.353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r>
                        <a:rPr lang="fr-FR" sz="800"/>
                        <a:t>Pompes à chaleur air/eau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12.238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2.500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r>
                        <a:rPr lang="fr-FR" sz="800"/>
                        <a:t>Ventilation double flux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6.330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202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202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r>
                        <a:rPr lang="fr-FR" sz="800"/>
                        <a:t>Chauffe-eau solaire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7.491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126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126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r>
                        <a:rPr lang="fr-FR" sz="800"/>
                        <a:t>Poêles à granulés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5.275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22">
                <a:tc>
                  <a:txBody>
                    <a:bodyPr/>
                    <a:lstStyle/>
                    <a:p>
                      <a:r>
                        <a:rPr lang="fr-FR" sz="800"/>
                        <a:t>Partie thermique d’un équipement PVT eau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4.200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r>
                        <a:rPr lang="fr-FR" sz="800"/>
                        <a:t>Poêles à bûches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4.431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402">
                <a:tc>
                  <a:txBody>
                    <a:bodyPr/>
                    <a:lstStyle/>
                    <a:p>
                      <a:r>
                        <a:rPr lang="fr-FR" sz="800"/>
                        <a:t>Foyers et inserts (bûches ou granulés)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4.431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500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402">
                <a:tc>
                  <a:txBody>
                    <a:bodyPr/>
                    <a:lstStyle/>
                    <a:p>
                      <a:r>
                        <a:rPr lang="fr-FR" sz="800"/>
                        <a:t>Chaudières à gaz très haute performance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4.853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600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600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402">
                <a:tc>
                  <a:txBody>
                    <a:bodyPr/>
                    <a:lstStyle/>
                    <a:p>
                      <a:r>
                        <a:rPr lang="fr-FR" sz="800"/>
                        <a:t>Chauffe-eau thermodynamique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3.693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77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77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r>
                        <a:rPr lang="fr-FR" sz="800"/>
                        <a:t>Dépose de cuve à fioul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1.319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249">
                <a:tc>
                  <a:txBody>
                    <a:bodyPr/>
                    <a:lstStyle/>
                    <a:p>
                      <a:r>
                        <a:rPr lang="fr-FR" sz="800"/>
                        <a:t>Raccordement à un réseau de froid (logement collectif)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1.899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249">
                <a:tc>
                  <a:txBody>
                    <a:bodyPr/>
                    <a:lstStyle/>
                    <a:p>
                      <a:r>
                        <a:rPr lang="fr-FR" sz="800"/>
                        <a:t>Raccordement à un réseau de chaleur (logement collectif)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1.899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450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450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 dirty="0"/>
                        <a:t>SYSTÈMES D'ISOLATION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9402">
                <a:tc>
                  <a:txBody>
                    <a:bodyPr/>
                    <a:lstStyle/>
                    <a:p>
                      <a:r>
                        <a:rPr lang="fr-FR" sz="800"/>
                        <a:t>Isolation des murs par l’extérieur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157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/>
                        <a:t>25 euros/m</a:t>
                      </a:r>
                      <a:r>
                        <a:rPr lang="fr-FR" sz="800" b="1" baseline="30000" dirty="0" smtClean="0"/>
                        <a:t>2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402">
                <a:tc>
                  <a:txBody>
                    <a:bodyPr/>
                    <a:lstStyle/>
                    <a:p>
                      <a:r>
                        <a:rPr lang="fr-FR" sz="800"/>
                        <a:t>Isolation des toitures et des terrasses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200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/>
                        <a:t>25 euros/m</a:t>
                      </a:r>
                      <a:r>
                        <a:rPr lang="fr-FR" sz="800" b="1" baseline="30000" dirty="0" smtClean="0"/>
                        <a:t>2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402">
                <a:tc>
                  <a:txBody>
                    <a:bodyPr/>
                    <a:lstStyle/>
                    <a:p>
                      <a:r>
                        <a:rPr lang="fr-FR" sz="800"/>
                        <a:t>Isolation thermique des parois vitrées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524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euro/équipement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18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18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402">
                <a:tc>
                  <a:txBody>
                    <a:bodyPr/>
                    <a:lstStyle/>
                    <a:p>
                      <a:r>
                        <a:rPr lang="fr-FR" sz="800"/>
                        <a:t>Isolation des murs par l’intérieur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70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/>
                        <a:t>10 euros/m</a:t>
                      </a:r>
                      <a:r>
                        <a:rPr lang="fr-FR" sz="800" b="1" baseline="30000" dirty="0" smtClean="0"/>
                        <a:t>2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17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22">
                <a:tc>
                  <a:txBody>
                    <a:bodyPr/>
                    <a:lstStyle/>
                    <a:p>
                      <a:r>
                        <a:rPr lang="fr-FR" sz="800"/>
                        <a:t>Isolation des rampants / plafonds de combles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90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/>
                        <a:t>10 </a:t>
                      </a:r>
                      <a:r>
                        <a:rPr lang="fr-FR" sz="800" b="1" dirty="0"/>
                        <a:t>euro/m</a:t>
                      </a:r>
                      <a:r>
                        <a:rPr lang="fr-FR" sz="800" b="1" baseline="30000" dirty="0"/>
                        <a:t>2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10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249">
                <a:tc>
                  <a:txBody>
                    <a:bodyPr/>
                    <a:lstStyle/>
                    <a:p>
                      <a:r>
                        <a:rPr lang="fr-FR" sz="800"/>
                        <a:t>Protection des parois contre les rayonnements solaires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238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euro/m</a:t>
                      </a:r>
                      <a:r>
                        <a:rPr lang="fr-FR" sz="800" b="1" baseline="30000" dirty="0"/>
                        <a:t>2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r>
                        <a:rPr lang="fr-FR" sz="800"/>
                        <a:t>Isolation des planchers bas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59 euros/m</a:t>
                      </a:r>
                      <a:r>
                        <a:rPr lang="fr-FR" sz="800" b="1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0 euro/m</a:t>
                      </a:r>
                      <a:r>
                        <a:rPr lang="fr-FR" sz="800" b="1" baseline="30000"/>
                        <a:t>2</a:t>
                      </a:r>
                      <a:endParaRPr lang="fr-FR" sz="800" b="1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20 euros/m</a:t>
                      </a:r>
                      <a:r>
                        <a:rPr lang="fr-FR" sz="800" baseline="30000"/>
                        <a:t>2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800" b="1" dirty="0"/>
                        <a:t>AUTRES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5095">
                <a:tc>
                  <a:txBody>
                    <a:bodyPr/>
                    <a:lstStyle/>
                    <a:p>
                      <a:r>
                        <a:rPr lang="fr-FR" sz="800"/>
                        <a:t>Audit énergétique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844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0 euro/m</a:t>
                      </a:r>
                      <a:r>
                        <a:rPr lang="fr-FR" sz="800" b="1" baseline="30000" dirty="0"/>
                        <a:t>2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222">
                <a:tc>
                  <a:txBody>
                    <a:bodyPr/>
                    <a:lstStyle/>
                    <a:p>
                      <a:r>
                        <a:rPr lang="fr-FR" sz="800"/>
                        <a:t>Borne de recharge pour véhicule électrique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/>
                        <a:t>1.055 euros</a:t>
                      </a:r>
                      <a:endParaRPr lang="fr-FR" sz="80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/>
                        <a:t>300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0 euro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800"/>
                        <a:t>300 euros</a:t>
                      </a:r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95">
                <a:tc gridSpan="6">
                  <a:txBody>
                    <a:bodyPr/>
                    <a:lstStyle/>
                    <a:p>
                      <a:r>
                        <a:rPr lang="fr-FR" sz="800" b="1" i="1" dirty="0"/>
                        <a:t>(*) D’après une étude ADEME - CSTB</a:t>
                      </a:r>
                      <a:endParaRPr lang="fr-FR" sz="800" b="1" dirty="0"/>
                    </a:p>
                  </a:txBody>
                  <a:tcPr marL="16116" marR="16116" marT="8058" marB="80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95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1873</Words>
  <Application>Microsoft Macintosh PowerPoint</Application>
  <PresentationFormat>Custom</PresentationFormat>
  <Paragraphs>593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DA-SILVA-NOVAIS Elodie1</dc:creator>
  <cp:lastModifiedBy>ProMac</cp:lastModifiedBy>
  <cp:revision>49</cp:revision>
  <cp:lastPrinted>2019-11-12T15:35:34Z</cp:lastPrinted>
  <dcterms:created xsi:type="dcterms:W3CDTF">2019-11-08T13:30:36Z</dcterms:created>
  <dcterms:modified xsi:type="dcterms:W3CDTF">2020-01-12T15:42:15Z</dcterms:modified>
</cp:coreProperties>
</file>